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HK Grotesk" charset="1" panose="00000500000000000000"/>
      <p:regular r:id="rId14"/>
    </p:embeddedFont>
    <p:embeddedFont>
      <p:font typeface="HK Grotesk Bold" charset="1" panose="00000800000000000000"/>
      <p:regular r:id="rId15"/>
    </p:embeddedFont>
    <p:embeddedFont>
      <p:font typeface="HK Grotesk Italics" charset="1" panose="00000500000000000000"/>
      <p:regular r:id="rId16"/>
    </p:embeddedFont>
    <p:embeddedFont>
      <p:font typeface="HK Grotesk Bold Italics" charset="1" panose="00000800000000000000"/>
      <p:regular r:id="rId17"/>
    </p:embeddedFont>
    <p:embeddedFont>
      <p:font typeface="HK Grotesk Light" charset="1" panose="00000400000000000000"/>
      <p:regular r:id="rId18"/>
    </p:embeddedFont>
    <p:embeddedFont>
      <p:font typeface="HK Grotesk Light Italics" charset="1" panose="00000400000000000000"/>
      <p:regular r:id="rId19"/>
    </p:embeddedFont>
    <p:embeddedFont>
      <p:font typeface="HK Grotesk Medium" charset="1" panose="00000600000000000000"/>
      <p:regular r:id="rId20"/>
    </p:embeddedFont>
    <p:embeddedFont>
      <p:font typeface="HK Grotesk Medium Italics" charset="1" panose="00000600000000000000"/>
      <p:regular r:id="rId21"/>
    </p:embeddedFont>
    <p:embeddedFont>
      <p:font typeface="HK Grotesk Semi-Bold" charset="1" panose="00000700000000000000"/>
      <p:regular r:id="rId22"/>
    </p:embeddedFont>
    <p:embeddedFont>
      <p:font typeface="HK Grotesk Semi-Bold Italics" charset="1" panose="000007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DRDq25-o.mp4" Type="http://schemas.openxmlformats.org/officeDocument/2006/relationships/video"/><Relationship Id="rId4" Target="../media/VAGDRDq25-o.mp4" Type="http://schemas.microsoft.com/office/2007/relationships/media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DRlsxI9w.mp4" Type="http://schemas.openxmlformats.org/officeDocument/2006/relationships/video"/><Relationship Id="rId4" Target="../media/VAGDRlsxI9w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879" y="1650677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50" y="0"/>
                </a:lnTo>
                <a:lnTo>
                  <a:pt x="5987450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25865" y="17926"/>
            <a:ext cx="9033435" cy="9697574"/>
            <a:chOff x="0" y="0"/>
            <a:chExt cx="12044580" cy="129300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221008"/>
              <a:ext cx="12044580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414042"/>
                  </a:solidFill>
                  <a:latin typeface="HK Grotesk Bold"/>
                </a:rPr>
                <a:t>Frontend Team Week 10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36203"/>
              <a:ext cx="10246721" cy="7893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Group Members: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Ayca Gökdağ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Doğa Güneş Karadağ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Salih Bulmaz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Semih Gençten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Nour Elhouda Znagui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Baturalp İnce (Data Visualization)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Ayberk Bozkuş (Data Visualization)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Arda Altıntaş (System Integration)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14042"/>
                  </a:solidFill>
                  <a:latin typeface="HK Grotesk"/>
                </a:rPr>
                <a:t>Ubeydullah Önder (System Integration)</a:t>
              </a: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3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11533768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48964" y="933450"/>
            <a:ext cx="4390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8C52FF"/>
                </a:solidFill>
                <a:latin typeface="Open Sans Bold"/>
              </a:rPr>
              <a:t>Peer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3697" y="2478874"/>
            <a:ext cx="9890432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first step in the project development process, pull real data onto the page using an open-source real-time API, based on information from other websites, before connecting with the backend.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48964" y="5105400"/>
            <a:ext cx="1088764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In the initial stage, demo is prepared to show that I can directly fetch real-time information from an API alongside company information from the previous page.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43" t="0" r="-364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40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31486" y="537527"/>
            <a:ext cx="359521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8C52FF"/>
                </a:solidFill>
                <a:latin typeface="Open Sans Bold"/>
              </a:rPr>
              <a:t>Next Week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31486" y="2469500"/>
            <a:ext cx="3651409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UI updates will be made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012418" y="4716780"/>
            <a:ext cx="768954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Necessary analysis instruments will be added according to the feedback received.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2200" y="7449088"/>
            <a:ext cx="794359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Once the general design is determined, it will be applied to the relevant pages.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-727105"/>
            <a:ext cx="13708378" cy="5973961"/>
          </a:xfrm>
          <a:custGeom>
            <a:avLst/>
            <a:gdLst/>
            <a:ahLst/>
            <a:cxnLst/>
            <a:rect r="r" b="b" t="t" l="l"/>
            <a:pathLst>
              <a:path h="5973961" w="13708378">
                <a:moveTo>
                  <a:pt x="0" y="0"/>
                </a:moveTo>
                <a:lnTo>
                  <a:pt x="13708378" y="0"/>
                </a:lnTo>
                <a:lnTo>
                  <a:pt x="13708378" y="5973961"/>
                </a:lnTo>
                <a:lnTo>
                  <a:pt x="0" y="597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43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20290"/>
            <a:ext cx="16793064" cy="7478447"/>
          </a:xfrm>
          <a:custGeom>
            <a:avLst/>
            <a:gdLst/>
            <a:ahLst/>
            <a:cxnLst/>
            <a:rect r="r" b="b" t="t" l="l"/>
            <a:pathLst>
              <a:path h="7478447" w="16793064">
                <a:moveTo>
                  <a:pt x="0" y="0"/>
                </a:moveTo>
                <a:lnTo>
                  <a:pt x="16793064" y="0"/>
                </a:lnTo>
                <a:lnTo>
                  <a:pt x="16793064" y="7478447"/>
                </a:lnTo>
                <a:lnTo>
                  <a:pt x="0" y="747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01" t="-24527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53264"/>
            <a:ext cx="6399300" cy="6858118"/>
          </a:xfrm>
          <a:custGeom>
            <a:avLst/>
            <a:gdLst/>
            <a:ahLst/>
            <a:cxnLst/>
            <a:rect r="r" b="b" t="t" l="l"/>
            <a:pathLst>
              <a:path h="6858118" w="6399300">
                <a:moveTo>
                  <a:pt x="0" y="0"/>
                </a:moveTo>
                <a:lnTo>
                  <a:pt x="6399300" y="0"/>
                </a:lnTo>
                <a:lnTo>
                  <a:pt x="6399300" y="6858118"/>
                </a:lnTo>
                <a:lnTo>
                  <a:pt x="0" y="6858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87699" y="1782270"/>
            <a:ext cx="6531475" cy="6829112"/>
          </a:xfrm>
          <a:custGeom>
            <a:avLst/>
            <a:gdLst/>
            <a:ahLst/>
            <a:cxnLst/>
            <a:rect r="r" b="b" t="t" l="l"/>
            <a:pathLst>
              <a:path h="6829112" w="6531475">
                <a:moveTo>
                  <a:pt x="0" y="0"/>
                </a:moveTo>
                <a:lnTo>
                  <a:pt x="6531475" y="0"/>
                </a:lnTo>
                <a:lnTo>
                  <a:pt x="6531475" y="6829112"/>
                </a:lnTo>
                <a:lnTo>
                  <a:pt x="0" y="682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44637" y="1782270"/>
            <a:ext cx="6531475" cy="6829112"/>
          </a:xfrm>
          <a:custGeom>
            <a:avLst/>
            <a:gdLst/>
            <a:ahLst/>
            <a:cxnLst/>
            <a:rect r="r" b="b" t="t" l="l"/>
            <a:pathLst>
              <a:path h="6829112" w="6531475">
                <a:moveTo>
                  <a:pt x="0" y="0"/>
                </a:moveTo>
                <a:lnTo>
                  <a:pt x="6531475" y="0"/>
                </a:lnTo>
                <a:lnTo>
                  <a:pt x="6531475" y="6829112"/>
                </a:lnTo>
                <a:lnTo>
                  <a:pt x="0" y="6829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32117" y="446035"/>
            <a:ext cx="6833592" cy="102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8C52FF"/>
                </a:solidFill>
                <a:latin typeface="Arimo Bold"/>
              </a:rPr>
              <a:t>Portfolio Endpoints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3119" y="5346447"/>
            <a:ext cx="10284231" cy="4752713"/>
          </a:xfrm>
          <a:custGeom>
            <a:avLst/>
            <a:gdLst/>
            <a:ahLst/>
            <a:cxnLst/>
            <a:rect r="r" b="b" t="t" l="l"/>
            <a:pathLst>
              <a:path h="4752713" w="10284231">
                <a:moveTo>
                  <a:pt x="0" y="0"/>
                </a:moveTo>
                <a:lnTo>
                  <a:pt x="10284231" y="0"/>
                </a:lnTo>
                <a:lnTo>
                  <a:pt x="10284231" y="4752713"/>
                </a:lnTo>
                <a:lnTo>
                  <a:pt x="0" y="4752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471" y="933450"/>
            <a:ext cx="113147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C52FF"/>
                </a:solidFill>
                <a:latin typeface="Open Sans Bold"/>
              </a:rPr>
              <a:t>Technicals Page with real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5406" y="2036828"/>
            <a:ext cx="14573624" cy="279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2" indent="-410211" lvl="1">
              <a:lnSpc>
                <a:spcPts val="760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Used Enpoint provided by Backend</a:t>
            </a:r>
          </a:p>
          <a:p>
            <a:pPr algn="l" marL="820422" indent="-410211" lvl="1">
              <a:lnSpc>
                <a:spcPts val="760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/equities/{symbol}/technicals</a:t>
            </a:r>
          </a:p>
          <a:p>
            <a:pPr algn="l" marL="820422" indent="-410211" lvl="1">
              <a:lnSpc>
                <a:spcPts val="760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Open Sans"/>
              </a:rPr>
              <a:t> Operations to manage current symbol state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52775" y="3062737"/>
            <a:ext cx="8674555" cy="4955496"/>
          </a:xfrm>
          <a:custGeom>
            <a:avLst/>
            <a:gdLst/>
            <a:ahLst/>
            <a:cxnLst/>
            <a:rect r="r" b="b" t="t" l="l"/>
            <a:pathLst>
              <a:path h="4955496" w="8674555">
                <a:moveTo>
                  <a:pt x="0" y="0"/>
                </a:moveTo>
                <a:lnTo>
                  <a:pt x="8674556" y="0"/>
                </a:lnTo>
                <a:lnTo>
                  <a:pt x="8674556" y="4955496"/>
                </a:lnTo>
                <a:lnTo>
                  <a:pt x="0" y="495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1" t="0" r="-3760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4042" y="2519499"/>
            <a:ext cx="7775310" cy="6041972"/>
          </a:xfrm>
          <a:custGeom>
            <a:avLst/>
            <a:gdLst/>
            <a:ahLst/>
            <a:cxnLst/>
            <a:rect r="r" b="b" t="t" l="l"/>
            <a:pathLst>
              <a:path h="6041972" w="7775310">
                <a:moveTo>
                  <a:pt x="0" y="0"/>
                </a:moveTo>
                <a:lnTo>
                  <a:pt x="7775310" y="0"/>
                </a:lnTo>
                <a:lnTo>
                  <a:pt x="7775310" y="6041972"/>
                </a:lnTo>
                <a:lnTo>
                  <a:pt x="0" y="6041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4569" b="-281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4206" y="1295914"/>
            <a:ext cx="67753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C52FF"/>
                </a:solidFill>
                <a:latin typeface="Open Sans Bold"/>
              </a:rPr>
              <a:t>Our MA Table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9587" y="1295914"/>
            <a:ext cx="67753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C52FF"/>
                </a:solidFill>
                <a:latin typeface="Open Sans Bold"/>
              </a:rPr>
              <a:t>Investing’s MA Table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815" y="742951"/>
            <a:ext cx="3305999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8C52FF"/>
                </a:solidFill>
                <a:latin typeface="Open Sans Bold"/>
              </a:rPr>
              <a:t>for NVDA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7833" t="6291" r="18346" b="47284"/>
          <a:stretch>
            <a:fillRect/>
          </a:stretch>
        </p:blipFill>
        <p:spPr>
          <a:xfrm flipH="false" flipV="false" rot="0">
            <a:off x="2040197" y="1965863"/>
            <a:ext cx="12191654" cy="4073099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985185" y="6184280"/>
            <a:ext cx="4650777" cy="3788804"/>
          </a:xfrm>
          <a:custGeom>
            <a:avLst/>
            <a:gdLst/>
            <a:ahLst/>
            <a:cxnLst/>
            <a:rect r="r" b="b" t="t" l="l"/>
            <a:pathLst>
              <a:path h="3788804" w="4650777">
                <a:moveTo>
                  <a:pt x="0" y="0"/>
                </a:moveTo>
                <a:lnTo>
                  <a:pt x="4650777" y="0"/>
                </a:lnTo>
                <a:lnTo>
                  <a:pt x="4650777" y="3788804"/>
                </a:lnTo>
                <a:lnTo>
                  <a:pt x="0" y="378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1" t="-3644" r="-4431" b="-38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8588" y="933450"/>
            <a:ext cx="82596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C52FF"/>
                </a:solidFill>
                <a:latin typeface="Open Sans Bold"/>
              </a:rPr>
              <a:t>Urls with stock symbols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094767"/>
            <a:ext cx="11397746" cy="265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Pages on tabs share the same symbol now</a:t>
            </a:r>
          </a:p>
          <a:p>
            <a:pPr algn="l" marL="777243" indent="-388622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Overview, Financials, Charts tabs can use symbol</a:t>
            </a:r>
          </a:p>
          <a:p>
            <a:pPr algn="l" marL="777243" indent="-388622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Tested on Technicals page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0344" y="3686469"/>
            <a:ext cx="10787312" cy="190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3"/>
              </a:lnSpc>
            </a:pPr>
            <a:r>
              <a:rPr lang="en-US" sz="11109">
                <a:solidFill>
                  <a:srgbClr val="8C52FF"/>
                </a:solidFill>
                <a:latin typeface="Open Sans Bold"/>
              </a:rPr>
              <a:t>Financials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0567" y="141605"/>
            <a:ext cx="59918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C52FF"/>
                </a:solidFill>
                <a:latin typeface="Open Sans Bold"/>
              </a:rPr>
              <a:t>Data Visualization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80567" y="1137596"/>
            <a:ext cx="28430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C52FF"/>
                </a:solidFill>
                <a:latin typeface="Open Sans Bold"/>
              </a:rPr>
              <a:t>Progress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28949" y="1137596"/>
            <a:ext cx="31268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C52FF"/>
                </a:solidFill>
                <a:latin typeface="Open Sans Bold"/>
              </a:rPr>
              <a:t>Roadmap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36128" y="3064020"/>
            <a:ext cx="64069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Toolbar?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36128" y="2348375"/>
            <a:ext cx="627211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Backend API Connection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36128" y="3852690"/>
            <a:ext cx="627211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Searchbar on Indicator Popup Menu?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52210"/>
            <a:ext cx="627211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Graph’s visual aspect is improved.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22468" y="6329555"/>
            <a:ext cx="6406944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Video Link (Video on next slide): 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https://drive.google.com/file/d/16NK2XHFGIvEFNKqU2Or5pr8wqD489w7U/view?usp=sharing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87575" y="4166870"/>
            <a:ext cx="627211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As of now, tooltips are located on the top left position with the following format: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7575" y="5875194"/>
            <a:ext cx="4717373" cy="5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7"/>
              </a:lnSpc>
              <a:spcBef>
                <a:spcPct val="0"/>
              </a:spcBef>
            </a:pPr>
            <a:r>
              <a:rPr lang="en-US" sz="2983">
                <a:solidFill>
                  <a:srgbClr val="000000"/>
                </a:solidFill>
                <a:latin typeface="Open Sans Bold"/>
              </a:rPr>
              <a:t>      indicator name: value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421" y="7024880"/>
            <a:ext cx="627211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Tooltip values change based on the point user hovers to.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84741"/>
            <a:ext cx="16694284" cy="939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6453" y="1028700"/>
            <a:ext cx="1395094" cy="1395094"/>
          </a:xfrm>
          <a:custGeom>
            <a:avLst/>
            <a:gdLst/>
            <a:ahLst/>
            <a:cxnLst/>
            <a:rect r="r" b="b" t="t" l="l"/>
            <a:pathLst>
              <a:path h="1395094" w="1395094">
                <a:moveTo>
                  <a:pt x="0" y="0"/>
                </a:moveTo>
                <a:lnTo>
                  <a:pt x="1395094" y="0"/>
                </a:lnTo>
                <a:lnTo>
                  <a:pt x="1395094" y="1395094"/>
                </a:lnTo>
                <a:lnTo>
                  <a:pt x="0" y="139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0061" y="2214244"/>
            <a:ext cx="3507879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14042"/>
                </a:solidFill>
                <a:latin typeface="Arimo Bold"/>
              </a:rPr>
              <a:t>Vercel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16859" y="3714114"/>
            <a:ext cx="10454283" cy="644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414042"/>
                </a:solidFill>
                <a:latin typeface="DejaVu Serif Bold"/>
              </a:rPr>
              <a:t>Automatic Deployments: </a:t>
            </a: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414042"/>
                </a:solidFill>
                <a:latin typeface="DejaVu Serif Bold"/>
              </a:rPr>
              <a:t>Global CDN:</a:t>
            </a: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414042"/>
                </a:solidFill>
                <a:latin typeface="DejaVu Serif Bold"/>
              </a:rPr>
              <a:t>Serverless Functions: </a:t>
            </a: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414042"/>
                </a:solidFill>
                <a:latin typeface="DejaVu Serif Bold"/>
              </a:rPr>
              <a:t>Custom Domains:</a:t>
            </a: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414042"/>
                </a:solidFill>
                <a:latin typeface="DejaVu Serif Bold"/>
              </a:rPr>
              <a:t>Collaboration Tools:</a:t>
            </a:r>
          </a:p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414042"/>
                </a:solidFill>
                <a:latin typeface="DejaVu Serif Bold"/>
              </a:rPr>
              <a:t>Usage Limits: 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6453" y="1028700"/>
            <a:ext cx="1395094" cy="1395094"/>
          </a:xfrm>
          <a:custGeom>
            <a:avLst/>
            <a:gdLst/>
            <a:ahLst/>
            <a:cxnLst/>
            <a:rect r="r" b="b" t="t" l="l"/>
            <a:pathLst>
              <a:path h="1395094" w="1395094">
                <a:moveTo>
                  <a:pt x="0" y="0"/>
                </a:moveTo>
                <a:lnTo>
                  <a:pt x="1395094" y="0"/>
                </a:lnTo>
                <a:lnTo>
                  <a:pt x="1395094" y="1395094"/>
                </a:lnTo>
                <a:lnTo>
                  <a:pt x="0" y="139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3011" y="4376281"/>
            <a:ext cx="13661978" cy="3632594"/>
          </a:xfrm>
          <a:custGeom>
            <a:avLst/>
            <a:gdLst/>
            <a:ahLst/>
            <a:cxnLst/>
            <a:rect r="r" b="b" t="t" l="l"/>
            <a:pathLst>
              <a:path h="3632594" w="13661978">
                <a:moveTo>
                  <a:pt x="0" y="0"/>
                </a:moveTo>
                <a:lnTo>
                  <a:pt x="13661978" y="0"/>
                </a:lnTo>
                <a:lnTo>
                  <a:pt x="13661978" y="3632594"/>
                </a:lnTo>
                <a:lnTo>
                  <a:pt x="0" y="3632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90061" y="2214244"/>
            <a:ext cx="3507879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14042"/>
                </a:solidFill>
                <a:latin typeface="Arimo Bold"/>
              </a:rPr>
              <a:t>Vercel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DAF96tM5P4Y</dc:identifier>
  <dcterms:modified xsi:type="dcterms:W3CDTF">2011-08-01T06:04:30Z</dcterms:modified>
  <cp:revision>1</cp:revision>
  <dc:title>Technology in the Life of Consumers Technology Presentation in Blue Illustrative Style</dc:title>
</cp:coreProperties>
</file>